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384" r:id="rId2"/>
    <p:sldId id="385" r:id="rId3"/>
    <p:sldId id="293" r:id="rId4"/>
    <p:sldId id="386" r:id="rId5"/>
    <p:sldId id="387" r:id="rId6"/>
    <p:sldId id="388" r:id="rId7"/>
    <p:sldId id="391" r:id="rId8"/>
    <p:sldId id="392" r:id="rId9"/>
    <p:sldId id="390" r:id="rId10"/>
    <p:sldId id="393" r:id="rId11"/>
    <p:sldId id="394" r:id="rId12"/>
    <p:sldId id="395" r:id="rId13"/>
    <p:sldId id="396" r:id="rId14"/>
    <p:sldId id="397" r:id="rId15"/>
    <p:sldId id="398" r:id="rId16"/>
    <p:sldId id="399" r:id="rId17"/>
    <p:sldId id="400" r:id="rId18"/>
    <p:sldId id="401" r:id="rId19"/>
    <p:sldId id="402" r:id="rId20"/>
    <p:sldId id="403" r:id="rId21"/>
    <p:sldId id="404" r:id="rId22"/>
    <p:sldId id="405" r:id="rId23"/>
    <p:sldId id="406" r:id="rId24"/>
    <p:sldId id="407" r:id="rId25"/>
    <p:sldId id="408" r:id="rId26"/>
    <p:sldId id="409" r:id="rId27"/>
    <p:sldId id="389" r:id="rId28"/>
    <p:sldId id="41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984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6716C-22A1-4636-97E0-0460F118BD6A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790FB-2947-4338-80F6-11AE617AD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35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B6F85A-6B5D-42E7-9DCE-730467CD98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603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75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809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47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83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036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326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804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863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9416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52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1017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76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498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262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887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4851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6960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60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804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23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764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400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15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054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52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451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93B040-9C90-49C6-A4C9-C40AEC9BBC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10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B774A-3F92-4A03-8601-CF7CA936C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C55DA-6A86-404F-AFD2-CFFD62349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2A90D-5733-4FEC-9E21-86EDD0992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32FC1-071F-4DF6-9CD0-D03BCB26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A3802-3A63-412B-8DE9-F164AB7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012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B0C71-F6FE-4394-B3E0-EEA9A051E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194A76-AB48-4BBF-AFFF-2C056CC91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DA1BB-58CF-4AF6-96F1-9E0DE5E1E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2DAC7-0C20-4DEE-82CF-5E39EAFE2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BBA28-F48A-433E-ADAA-CC1863B1F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82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F7A87C-A574-4A90-9BC7-FFA9B6A890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4BCBFA-F82A-49C5-A423-8C3CB789C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B5FAD-49C9-48B9-94A2-5FEAB4605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16D94-B773-4FDB-B205-5581DAC2A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D2B10-1A21-478E-9821-7FF87B2A9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86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637A1-74C1-4764-BE02-88AC6B4E2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255BA-A943-4373-A311-29BA02E6C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A734D-D66E-4F0D-8B12-01CF5F6A9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F7B5D-79E1-41A0-9AA8-00E562304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E236C-6E05-4B73-ACC7-0823F95D7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39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E0CD9-B2DA-4FC3-9B7F-7E9AD9AAA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88F4EC-465B-4B35-A538-F39B2337C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F741F-9AC0-41AB-94C3-C61A621D2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D9CFA-E597-4EBF-855A-10AE9E5A6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4C518-F9F6-4724-986F-50363C71E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94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D60E-53A0-422D-8AAE-FFA5B6ACD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FE6D-6D63-4698-805D-C73F0CEED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3B562-AE39-4060-AD00-684D56443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7080D-7177-4A3C-AC26-8C28AA410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20CE4-7B85-4EC3-9D16-754743655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FD9CBD-D47F-4DC6-A848-A38E581B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ED3E-666B-467C-9D41-1FFE7005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9A5755-2999-4FD1-B53D-AB76F38C1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335FA4-CEDD-4BE7-861B-CEB86C20A1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ECB6AD-6DE8-43A5-A83B-84C629557E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1A8DC6-C615-4A29-B9C4-AC1668F77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08E18B-4C51-4168-B181-C61C9087D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AAC9FC-5A2C-4752-BFA9-99B7E72CF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614C46-1820-4D4E-BA09-82C95007F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98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31337-3153-4171-BBD4-203A68856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C77A9A-066C-447B-B6AC-C33CE6B4E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7BB958-D526-4B29-9907-B5BC466FF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AACF5-0196-4735-A9DC-C2A4B0820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59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A6C61-0F93-4BCC-95B9-86EB502BD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71837-4B6D-4116-9EFF-16EC5A78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B8DB6-0DB5-450A-8CA5-5753C2FF3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69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4655-1ECE-477E-B792-59D45B6F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F23F9-1030-4346-91A2-53794D451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DE6F6-3AEB-4D6B-B05F-54AAB2CCB0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216465-4AE1-4498-9908-E0D1EDE36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2A48F-FF48-4C91-B341-39939EFE7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53EC6-9457-49E6-9F6D-03DB307B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15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D94DE-A6DC-4D57-B1EC-DB23BA2CE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BAA35F-F06F-4259-8753-2D439DC522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A0984-0C38-4A22-86E0-7F74AA91C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3BEFB3-1CF8-4EF5-9A2B-51E0294DA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FD5D1-B336-4A6F-8C8A-6D12CDE64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F7097-2CD2-46EB-B714-1D9C28CAC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461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CAAED2-E8F0-4BD2-8CEA-F3C080455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3A83F-D809-4B81-9C63-ACF183C3BA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40C9-4F96-41D8-B78C-EF3B725BB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FB579-8BAD-405B-B431-9C3701E039A8}" type="datetimeFigureOut">
              <a:rPr lang="en-US" smtClean="0"/>
              <a:t>5/20/2020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E6FBA-50E1-42A7-913E-033A335F76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04AEA-CCFF-4E29-87DD-2055B6A1FF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C667A-449B-49F6-B6AB-CE814A26B2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06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pn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27182"/>
            <a:ext cx="12192000" cy="1207952"/>
          </a:xfrm>
        </p:spPr>
        <p:txBody>
          <a:bodyPr>
            <a:no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Modeling The Temporally Constrained Preemptions of Transient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1131" y="3009285"/>
            <a:ext cx="11329737" cy="2117557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Prateek Sharma, JCS Kadupitiya, Vikram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Jadhao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Systems Engineering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Luddy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School of Informatics, Computing, and Engineering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Indiana University, Bloomington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5638" y="5126842"/>
            <a:ext cx="1546454" cy="154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35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Constrained Preemptions are Not Memoryless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1859395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Conventional reliability modeling, memoryless exponential failures: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used to model EC2 spot preemptions.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MTTF = 1/Failure-rate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preemption phases -&gt; Memoryless models not applicable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8839CE2-10DD-4154-89F3-D584CD315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8" y="3186545"/>
            <a:ext cx="4572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54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Constrained Preemptions are Difficult to model with existing failure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410277"/>
            <a:ext cx="12191999" cy="544613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we fit preemptions using other failure distributions?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Weibuill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Generalized form of exponential used to model bathtub failures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Gompertz-Makeham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Popular in actuarial science. Captures early deaths and accelerated aging.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constraint -&gt; challenging to fit an existing failure model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60F1C684-7F4D-4829-9C31-FA49ED16A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8" y="2974109"/>
            <a:ext cx="4572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034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Model For Temporally constrained preemptions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80D8D-DE41-4E98-8084-C6F6AE272D0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-1" y="1165225"/>
                <a:ext cx="12191999" cy="5691188"/>
              </a:xfrm>
            </p:spPr>
            <p:txBody>
              <a:bodyPr>
                <a:noAutofit/>
              </a:bodyPr>
              <a:lstStyle/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Intuition: 2 failure processes.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Classical exponential failures during initial and middle parts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Positive exponential near the deadline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Our model uses four parameters: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τ</m:t>
                    </m:r>
                    <m:r>
                      <m:rPr>
                        <m:nor/>
                      </m:rPr>
                      <a:rPr lang="en-US" b="0" i="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i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rate of preemptions of initial phase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τ</m:t>
                    </m:r>
                    <m:r>
                      <m:rPr>
                        <m:nor/>
                      </m:rPr>
                      <a:rPr lang="en-US" b="0" i="0" baseline="-250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preemption rate near deadline (final phase)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b</m:t>
                    </m:r>
                    <m:r>
                      <a: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: Activation time of final phase</a:t>
                </a:r>
              </a:p>
              <a:p>
                <a:pPr>
                  <a:buFont typeface="Courier New" panose="02070309020205020404" pitchFamily="49" charset="0"/>
                  <a:buChar char="o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A</m:t>
                    </m:r>
                    <m:r>
                      <a:rPr lang="en-US" i="1" baseline="-25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baseline="-2500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Scaling constant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A80D8D-DE41-4E98-8084-C6F6AE272D0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-1" y="1165225"/>
                <a:ext cx="12191999" cy="5691188"/>
              </a:xfrm>
              <a:blipFill>
                <a:blip r:embed="rId3"/>
                <a:stretch>
                  <a:fillRect l="-900" t="-1820" b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 descr="A picture containing drawing, clock&#10;&#10;Description automatically generated">
            <a:extLst>
              <a:ext uri="{FF2B5EF4-FFF2-40B4-BE49-F238E27FC236}">
                <a16:creationId xmlns:a16="http://schemas.microsoft.com/office/drawing/2014/main" id="{9D91F447-A60F-42D0-AA13-3AA9117409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62" y="2734529"/>
            <a:ext cx="5645877" cy="1410392"/>
          </a:xfrm>
          <a:prstGeom prst="rect">
            <a:avLst/>
          </a:prstGeom>
        </p:spPr>
      </p:pic>
      <p:pic>
        <p:nvPicPr>
          <p:cNvPr id="12" name="Picture 11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3939ACBD-801E-4253-9FC4-A656FF0578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62" y="2738815"/>
            <a:ext cx="5645877" cy="1410392"/>
          </a:xfrm>
          <a:prstGeom prst="rect">
            <a:avLst/>
          </a:prstGeom>
        </p:spPr>
      </p:pic>
      <p:pic>
        <p:nvPicPr>
          <p:cNvPr id="13" name="Picture 12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74D8D600-DD98-4762-ABA8-939560B9B6F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62" y="2730243"/>
            <a:ext cx="5645877" cy="1410392"/>
          </a:xfrm>
          <a:prstGeom prst="rect">
            <a:avLst/>
          </a:prstGeom>
        </p:spPr>
      </p:pic>
      <p:pic>
        <p:nvPicPr>
          <p:cNvPr id="14" name="Picture 13" descr="A drawing of a person&#10;&#10;Description automatically generated">
            <a:extLst>
              <a:ext uri="{FF2B5EF4-FFF2-40B4-BE49-F238E27FC236}">
                <a16:creationId xmlns:a16="http://schemas.microsoft.com/office/drawing/2014/main" id="{34DA6864-AE31-4056-A2A5-B239AF06E1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962" y="2725957"/>
            <a:ext cx="5645877" cy="1410392"/>
          </a:xfrm>
          <a:prstGeom prst="rect">
            <a:avLst/>
          </a:prstGeom>
        </p:spPr>
      </p:pic>
      <p:pic>
        <p:nvPicPr>
          <p:cNvPr id="15" name="Picture 14" descr="A drawing of a person&#10;&#10;Description automatically generated">
            <a:extLst>
              <a:ext uri="{FF2B5EF4-FFF2-40B4-BE49-F238E27FC236}">
                <a16:creationId xmlns:a16="http://schemas.microsoft.com/office/drawing/2014/main" id="{94CC756B-7560-44FC-AA4F-BD51EF112F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23804"/>
            <a:ext cx="5645877" cy="141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05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2275032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Fit using least squares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Able to capture differences between VMs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Figure 2 from earlier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Differentiable everywhere =&gt; preemption density functions 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8BC97-7E9D-4CAB-B332-16FB9B41C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7707" y="4032533"/>
            <a:ext cx="7056582" cy="125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7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63226B0-0536-4CAB-981C-0AF4052B9A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002" y="2233470"/>
            <a:ext cx="5269992" cy="36667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on Application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2907867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Bathtub preemptions significantly different from uniform preemptions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Preemption probability of a job depends on the age of the VM and the job length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Takeaway: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Bathtub preemptions beneficial for jobs &gt; 5 hours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Let VM “mature”, then run job</a:t>
            </a:r>
          </a:p>
        </p:txBody>
      </p:sp>
    </p:spTree>
    <p:extLst>
      <p:ext uri="{BB962C8B-B14F-4D97-AF65-F5344CB8AC3E}">
        <p14:creationId xmlns:p14="http://schemas.microsoft.com/office/powerpoint/2010/main" val="3102693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Scheduling and VM Reuse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Tradeoff faced by jobs: either continue running on an “old” VM, or run on a newly launched VM.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New VMs have high initial preemption rate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Reusing a VM: preemption probability depends on age of VM and job length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1E72C9-0F1B-4C48-AAC7-E155EBFD0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4741" y="4097799"/>
            <a:ext cx="5342514" cy="143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69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Checkpointing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3868305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Classic Young-Daly approach:                           , where $δ$ is checkpoint write time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Non-uniform preemption rates -&gt; rates not ideal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Our approach: Use Dynamic Programming to compute the “optimal” checkpointing schedule for a job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5B4E5BD-280C-48D8-A27F-0C5955C819AA}"/>
                  </a:ext>
                </a:extLst>
              </p:cNvPr>
              <p:cNvSpPr txBox="1"/>
              <p:nvPr/>
            </p:nvSpPr>
            <p:spPr>
              <a:xfrm>
                <a:off x="4897119" y="1261687"/>
                <a:ext cx="2276766" cy="47384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8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m:t>τ</m:t>
                    </m:r>
                  </m:oMath>
                </a14:m>
                <a:r>
                  <a:rPr lang="en-US" sz="2800" dirty="0"/>
                  <a:t>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𝑀𝑇𝑇𝐹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rPr>
                          <m:t>δ</m:t>
                        </m:r>
                      </m:e>
                    </m:rad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5B4E5BD-280C-48D8-A27F-0C5955C819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7119" y="1261687"/>
                <a:ext cx="2276766" cy="473848"/>
              </a:xfrm>
              <a:prstGeom prst="rect">
                <a:avLst/>
              </a:prstGeom>
              <a:blipFill>
                <a:blip r:embed="rId3"/>
                <a:stretch>
                  <a:fillRect t="-12821" b="-448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08568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SciSpot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 Batch Computing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Implemented a system for running scientific computing applications on Preemptible VMs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One more sentence here…</a:t>
            </a:r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A3FDBF30-D675-4DF7-B5F5-577872E037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910" y="2652713"/>
            <a:ext cx="536418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673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Simulation workloads: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LULESH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Nanoconfinement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Shapes</a:t>
            </a:r>
          </a:p>
        </p:txBody>
      </p:sp>
    </p:spTree>
    <p:extLst>
      <p:ext uri="{BB962C8B-B14F-4D97-AF65-F5344CB8AC3E}">
        <p14:creationId xmlns:p14="http://schemas.microsoft.com/office/powerpoint/2010/main" val="3048488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failure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5318260"/>
            <a:ext cx="12191999" cy="1281109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 reuse policy does not launch jobs near the end of the VM’s lifetime.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Job failure probability is reduced by up to 3x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C31C44D-04C3-424C-9027-F085FDABE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0112" y="1091692"/>
            <a:ext cx="6511775" cy="400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00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Transient Cloud VMs : Opportunities and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1730375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Low-cost VMs that can be preempted unilaterally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Amazon EC2 spot instances, Google Preemptible VMs, Azure delay sensitive</a:t>
            </a:r>
          </a:p>
        </p:txBody>
      </p:sp>
    </p:spTree>
    <p:extLst>
      <p:ext uri="{BB962C8B-B14F-4D97-AF65-F5344CB8AC3E}">
        <p14:creationId xmlns:p14="http://schemas.microsoft.com/office/powerpoint/2010/main" val="2603819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Checkpointing overhead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005952"/>
            <a:ext cx="12191999" cy="1850461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Checkpointing overhead is lower with our policy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Young-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initial high failure rate: higher frequency and overhead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Better than YD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EBEF0C-1E55-495E-B93F-4F02A5D75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380" y="1090479"/>
            <a:ext cx="4587240" cy="375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699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SciSpot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1325563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Costs are low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Early preemptions plus low means overhead is low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70B96C70-A752-42A2-ABA8-2102D991F1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6143" y="2552607"/>
            <a:ext cx="5139713" cy="422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791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Spot price modeling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Systems using google preemptible VMs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Failure modeling</a:t>
            </a:r>
          </a:p>
        </p:txBody>
      </p:sp>
    </p:spTree>
    <p:extLst>
      <p:ext uri="{BB962C8B-B14F-4D97-AF65-F5344CB8AC3E}">
        <p14:creationId xmlns:p14="http://schemas.microsoft.com/office/powerpoint/2010/main" val="150181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if preemption characteristics change?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paper studies the fundamental characteristics of temporally constrained preemptions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model fairly robust as long as general bathtub shape is maintained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drift can be detected when model specifics change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Simpler models for constrained preemptions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Phase-wise model: Fit separate models to the 2/3 different segments</a:t>
            </a:r>
          </a:p>
        </p:txBody>
      </p:sp>
    </p:spTree>
    <p:extLst>
      <p:ext uri="{BB962C8B-B14F-4D97-AF65-F5344CB8AC3E}">
        <p14:creationId xmlns:p14="http://schemas.microsoft.com/office/powerpoint/2010/main" val="1643544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Preemptible VMs: 24 hour lifetime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Temporally constrained preemptions: new type of transient resource availability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study of &gt;1000 preemptions shows bathtub, and not uniform preemptions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develop a multiple failure rate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Scheduling and checkpointing policies improve job running times by _X.</a:t>
            </a:r>
          </a:p>
        </p:txBody>
      </p:sp>
    </p:spTree>
    <p:extLst>
      <p:ext uri="{BB962C8B-B14F-4D97-AF65-F5344CB8AC3E}">
        <p14:creationId xmlns:p14="http://schemas.microsoft.com/office/powerpoint/2010/main" val="2993998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3075709"/>
            <a:ext cx="12191999" cy="70658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149797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How frequently preemptions occur?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Useful for fault-tolerance policies such as periodic checkpointing.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Huge amount of analysis for EC2</a:t>
            </a:r>
          </a:p>
        </p:txBody>
      </p:sp>
    </p:spTree>
    <p:extLst>
      <p:ext uri="{BB962C8B-B14F-4D97-AF65-F5344CB8AC3E}">
        <p14:creationId xmlns:p14="http://schemas.microsoft.com/office/powerpoint/2010/main" val="14319056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about other transient servers?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Preemption models are different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paper: focus on temporally constrained preemptions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Google preemptible: 24 hour max lifetime</a:t>
            </a:r>
          </a:p>
        </p:txBody>
      </p:sp>
    </p:spTree>
    <p:extLst>
      <p:ext uri="{BB962C8B-B14F-4D97-AF65-F5344CB8AC3E}">
        <p14:creationId xmlns:p14="http://schemas.microsoft.com/office/powerpoint/2010/main" val="42267415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principled policies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type of preemption model that is not governed by price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not be memoryless due to temporal constraint</a:t>
            </a:r>
          </a:p>
        </p:txBody>
      </p:sp>
    </p:spTree>
    <p:extLst>
      <p:ext uri="{BB962C8B-B14F-4D97-AF65-F5344CB8AC3E}">
        <p14:creationId xmlns:p14="http://schemas.microsoft.com/office/powerpoint/2010/main" val="789041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How to mitigate preemptions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Two main techniques: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Fault-tolerance (e.g., checkpointing, migration) to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Careful selection of VM type (size, location, etc.)</a:t>
            </a:r>
          </a:p>
          <a:p>
            <a:pPr marL="457200" lvl="1" indent="0">
              <a:buNone/>
            </a:pP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 a sound understanding of preemption characteristics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of preemption -&gt; MTTF -&gt; optimal checkpointing frequency</a:t>
            </a:r>
          </a:p>
        </p:txBody>
      </p:sp>
    </p:spTree>
    <p:extLst>
      <p:ext uri="{BB962C8B-B14F-4D97-AF65-F5344CB8AC3E}">
        <p14:creationId xmlns:p14="http://schemas.microsoft.com/office/powerpoint/2010/main" val="3083693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Preemption Modeling 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530850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EC2 spot instances extensively analyzed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Historically, price-based preemption allowed easy modeling of preemptions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about /other/ types of transient VMs?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This paper: Google Preemptible VMs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Flat price -&gt; price-based approaches not applicable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Distinguishing feature: Maximum lifetime of 24 hours.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Temporally constrained</a:t>
            </a:r>
          </a:p>
        </p:txBody>
      </p:sp>
    </p:spTree>
    <p:extLst>
      <p:ext uri="{BB962C8B-B14F-4D97-AF65-F5344CB8AC3E}">
        <p14:creationId xmlns:p14="http://schemas.microsoft.com/office/powerpoint/2010/main" val="3611604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5E34789-515F-42C1-950D-49FBDD1A6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GCP VMs have different preemption characteristics?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so, what is the impact on applications?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we develop a model for temporally constrained preemptions?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Policies for checkpointing and scheduling based on the model</a:t>
            </a:r>
          </a:p>
        </p:txBody>
      </p:sp>
    </p:spTree>
    <p:extLst>
      <p:ext uri="{BB962C8B-B14F-4D97-AF65-F5344CB8AC3E}">
        <p14:creationId xmlns:p14="http://schemas.microsoft.com/office/powerpoint/2010/main" val="4043336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428F9-4924-4A74-A118-D22B7A64F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Motivation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Empirical Analysis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Reliability Model for Temporal preemptions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Model based policies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SciSpot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Experimental Evaluation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Related Work</a:t>
            </a:r>
          </a:p>
        </p:txBody>
      </p:sp>
    </p:spTree>
    <p:extLst>
      <p:ext uri="{BB962C8B-B14F-4D97-AF65-F5344CB8AC3E}">
        <p14:creationId xmlns:p14="http://schemas.microsoft.com/office/powerpoint/2010/main" val="378068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analysis of preemptions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68DA8-D016-4C8F-8A2D-981AE4FEA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1327150"/>
            <a:ext cx="12191999" cy="5004366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Flat pricing -&gt; Empirical approach required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Collected 1000 preemption data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Regions, types, time of day etc.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Measure time to preemption</a:t>
            </a:r>
          </a:p>
        </p:txBody>
      </p:sp>
    </p:spTree>
    <p:extLst>
      <p:ext uri="{BB962C8B-B14F-4D97-AF65-F5344CB8AC3E}">
        <p14:creationId xmlns:p14="http://schemas.microsoft.com/office/powerpoint/2010/main" val="3616609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1: Preemptions are Bathtub shaped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B1835-7CA0-4C60-8BB6-CD9385126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5119411"/>
            <a:ext cx="12191999" cy="1738589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Preemption rates are non-uniform and have three distinct phases: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Initially [0-4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]: High rate of preemptions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Middle period: Low preemption rate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Near deadline: High rate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193512A4-7849-46D9-B9D7-D8318C12D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8" y="1454151"/>
            <a:ext cx="4572000" cy="3200400"/>
          </a:xfrm>
          <a:prstGeom prst="rect">
            <a:avLst/>
          </a:prstGeom>
        </p:spPr>
      </p:pic>
      <p:pic>
        <p:nvPicPr>
          <p:cNvPr id="7" name="Picture 6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C4C48E3E-C553-4A02-BB61-6F532E3CE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8" y="1454151"/>
            <a:ext cx="45720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17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C9137-2FCF-4F2E-B1FE-567FD330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87"/>
            <a:ext cx="12191999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 2: Holds across different types and times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80D8D-DE41-4E98-8084-C6F6AE272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" y="4671752"/>
            <a:ext cx="12191999" cy="1659763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Preemption characteristics depend on type of VM, time of day, and region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General bathtub shape with the different failure rates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429C95-2E0A-4265-BE77-25E0FCFBB85C}"/>
              </a:ext>
            </a:extLst>
          </p:cNvPr>
          <p:cNvGrpSpPr/>
          <p:nvPr/>
        </p:nvGrpSpPr>
        <p:grpSpPr>
          <a:xfrm>
            <a:off x="1432327" y="1327150"/>
            <a:ext cx="9327342" cy="3139440"/>
            <a:chOff x="207726" y="1036736"/>
            <a:chExt cx="9327342" cy="3139440"/>
          </a:xfrm>
        </p:grpSpPr>
        <p:pic>
          <p:nvPicPr>
            <p:cNvPr id="9" name="Picture 8" descr="A picture containing text, map&#10;&#10;Description automatically generated">
              <a:extLst>
                <a:ext uri="{FF2B5EF4-FFF2-40B4-BE49-F238E27FC236}">
                  <a16:creationId xmlns:a16="http://schemas.microsoft.com/office/drawing/2014/main" id="{B8DF9787-D7EC-4ED3-ACED-7CD4B8EDD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726" y="1056548"/>
              <a:ext cx="4553712" cy="3099816"/>
            </a:xfrm>
            <a:prstGeom prst="rect">
              <a:avLst/>
            </a:prstGeom>
          </p:spPr>
        </p:pic>
        <p:pic>
          <p:nvPicPr>
            <p:cNvPr id="11" name="Picture 10" descr="A close up of a map&#10;&#10;Description automatically generated">
              <a:extLst>
                <a:ext uri="{FF2B5EF4-FFF2-40B4-BE49-F238E27FC236}">
                  <a16:creationId xmlns:a16="http://schemas.microsoft.com/office/drawing/2014/main" id="{3D4B95B1-D311-4FA5-9E13-AFA92A870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9164" y="1036736"/>
              <a:ext cx="4565904" cy="31394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3586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1831</TotalTime>
  <Words>1010</Words>
  <Application>Microsoft Office PowerPoint</Application>
  <PresentationFormat>Widescreen</PresentationFormat>
  <Paragraphs>190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Courier New</vt:lpstr>
      <vt:lpstr>Times New Roman</vt:lpstr>
      <vt:lpstr>Office Theme</vt:lpstr>
      <vt:lpstr>Modeling The Temporally Constrained Preemptions of Transient</vt:lpstr>
      <vt:lpstr>Transient Cloud VMs : Opportunities and Challenges</vt:lpstr>
      <vt:lpstr>Challenge: How to mitigate preemptions</vt:lpstr>
      <vt:lpstr>Preemption Modeling State of the Art</vt:lpstr>
      <vt:lpstr>Research Questions</vt:lpstr>
      <vt:lpstr>Outline</vt:lpstr>
      <vt:lpstr>Empirical analysis of preemptions</vt:lpstr>
      <vt:lpstr>Observation 1: Preemptions are Bathtub shaped</vt:lpstr>
      <vt:lpstr>Observation 2: Holds across different types and times</vt:lpstr>
      <vt:lpstr>Constrained Preemptions are Not Memoryless</vt:lpstr>
      <vt:lpstr>Constrained Preemptions are Difficult to model with existing failure distributions</vt:lpstr>
      <vt:lpstr>Our Model For Temporally constrained preemptions</vt:lpstr>
      <vt:lpstr>Model Characteristics</vt:lpstr>
      <vt:lpstr>Impact on Application Performance</vt:lpstr>
      <vt:lpstr>Job Scheduling and VM Reuse Policy</vt:lpstr>
      <vt:lpstr>Checkpointing Policy</vt:lpstr>
      <vt:lpstr>SciSpot: A Batch Computing Service</vt:lpstr>
      <vt:lpstr>Evaluation setup</vt:lpstr>
      <vt:lpstr>Job failure reduction</vt:lpstr>
      <vt:lpstr>Checkpointing overhead</vt:lpstr>
      <vt:lpstr>SciSpot eval?</vt:lpstr>
      <vt:lpstr>Related Work</vt:lpstr>
      <vt:lpstr>Future Directions</vt:lpstr>
      <vt:lpstr>Conclusion</vt:lpstr>
      <vt:lpstr>END</vt:lpstr>
      <vt:lpstr>Scratch</vt:lpstr>
      <vt:lpstr>What about other transient servers?</vt:lpstr>
      <vt:lpstr>Why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Vikram Jadhao</dc:creator>
  <cp:lastModifiedBy>Kadupitiya Kadupitige</cp:lastModifiedBy>
  <cp:revision>90</cp:revision>
  <dcterms:created xsi:type="dcterms:W3CDTF">2020-01-27T16:04:00Z</dcterms:created>
  <dcterms:modified xsi:type="dcterms:W3CDTF">2020-05-21T05:48:23Z</dcterms:modified>
</cp:coreProperties>
</file>

<file path=docProps/thumbnail.jpeg>
</file>